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564" r:id="rId2"/>
    <p:sldId id="565" r:id="rId3"/>
    <p:sldId id="566" r:id="rId4"/>
    <p:sldId id="568" r:id="rId5"/>
    <p:sldId id="569" r:id="rId6"/>
  </p:sldIdLst>
  <p:sldSz cx="18288000" cy="10287000"/>
  <p:notesSz cx="6858000" cy="9144000"/>
  <p:embeddedFontLst>
    <p:embeddedFont>
      <p:font typeface="Libre Baskerville" panose="02000000000000000000" pitchFamily="2" charset="0"/>
      <p:regular r:id="rId8"/>
      <p:bold r:id="rId9"/>
      <p:italic r:id="rId10"/>
    </p:embeddedFont>
    <p:embeddedFont>
      <p:font typeface="Libre Franklin" pitchFamily="2" charset="77"/>
      <p:regular r:id="rId11"/>
      <p:bold r:id="rId12"/>
      <p:italic r:id="rId13"/>
      <p:boldItalic r:id="rId14"/>
    </p:embeddedFont>
    <p:embeddedFont>
      <p:font typeface="Rockwell" panose="02060603020205020403" pitchFamily="18" charset="77"/>
      <p:regular r:id="rId15"/>
      <p:bold r:id="rId16"/>
      <p:italic r:id="rId17"/>
      <p:boldItalic r:id="rId18"/>
    </p:embeddedFont>
    <p:embeddedFont>
      <p:font typeface="Tw Cen MT" panose="020B0602020104020603" pitchFamily="34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244B7-19CF-44D7-A698-19F5996B0E4D}">
  <a:tblStyle styleId="{673244B7-19CF-44D7-A698-19F5996B0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7"/>
    <p:restoredTop sz="89917"/>
  </p:normalViewPr>
  <p:slideViewPr>
    <p:cSldViewPr snapToGrid="0">
      <p:cViewPr varScale="1">
        <p:scale>
          <a:sx n="101" d="100"/>
          <a:sy n="101" d="100"/>
        </p:scale>
        <p:origin x="69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0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NB: remake top fig, invert colors</a:t>
            </a:r>
          </a:p>
        </p:txBody>
      </p:sp>
    </p:spTree>
    <p:extLst>
      <p:ext uri="{BB962C8B-B14F-4D97-AF65-F5344CB8AC3E}">
        <p14:creationId xmlns:p14="http://schemas.microsoft.com/office/powerpoint/2010/main" val="209612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NB: remake top fig, invert colors</a:t>
            </a:r>
          </a:p>
        </p:txBody>
      </p:sp>
    </p:spTree>
    <p:extLst>
      <p:ext uri="{BB962C8B-B14F-4D97-AF65-F5344CB8AC3E}">
        <p14:creationId xmlns:p14="http://schemas.microsoft.com/office/powerpoint/2010/main" val="351511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AA18-54A2-45F8-A738-B4E5BAA0B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53E4E-FF3D-438F-ADC6-3506295D3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4BB9-0A1B-454E-A252-80D3A7FA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FEB73-9B5C-42CE-8555-3E9339D1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6F066-B738-481B-BBCD-9CA04950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EC91-ADBB-4084-AEBC-4606E120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511EA-4880-4163-9C9F-04DA68439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AB3D8-CE6C-44D2-93FD-EF3D3129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D6787-991A-4484-AC13-534F8E10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E97-182E-4DDB-A7D1-7A92A21A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2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02BB5-9732-4195-B772-63BD80928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0DD0E-BBF7-42DF-B007-B288066E8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5700E-4F59-4040-B9B0-F4902E73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A2D94-2F97-457B-92AD-A136C78D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2074B-C6C0-4DC2-8048-904359A7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Slide">
    <p:bg>
      <p:bgPr>
        <a:solidFill>
          <a:srgbClr val="132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noFill/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dark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7404" y="2767346"/>
            <a:ext cx="17096424" cy="2205038"/>
          </a:xfrm>
        </p:spPr>
        <p:txBody>
          <a:bodyPr lIns="0" tIns="0" rIns="0" bIns="0" anchor="b" anchorCtr="0">
            <a:noAutofit/>
          </a:bodyPr>
          <a:lstStyle>
            <a:lvl1pPr algn="ctr">
              <a:lnSpc>
                <a:spcPts val="45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404" y="5191679"/>
            <a:ext cx="17096424" cy="34298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700"/>
              </a:lnSpc>
              <a:buNone/>
              <a:defRPr sz="3000" baseline="0">
                <a:solidFill>
                  <a:srgbClr val="FFFFFF"/>
                </a:solidFill>
              </a:defRPr>
            </a:lvl1pPr>
            <a:lvl2pPr marL="5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6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5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99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3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-211135" y="9143999"/>
            <a:ext cx="1318292" cy="1295195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7DBA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895CC-39EE-334D-A001-C165DC7CC2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3416" y="9240875"/>
            <a:ext cx="5745485" cy="7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99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0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5A50-2F60-4573-B55D-46A6EB18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04FC-4AB6-4D64-B7E3-183CA6EA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94E2E-6DB8-41E4-B1E1-9690BC79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BB9942-264B-074E-BE1A-D1B74B91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01" y="552239"/>
            <a:ext cx="13885595" cy="172978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E160DC-5F32-DC4D-885E-955CEF3A2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555" y="2876822"/>
            <a:ext cx="13862075" cy="72508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6F0C-35E2-43E2-9D24-49B1721B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ED714-5A6C-4408-A3F2-F43BC515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F4F9-5C4F-42D3-BC00-2B2F1605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88E28-9C5B-44A2-B20D-55D3CF45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B51D7-211D-4B2E-B8F9-1138BA07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7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FFAF-097A-41B0-BFCC-EFA3726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DB79-BD2F-42B4-BBD4-A44450D2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6FC55-1174-4D3C-90CA-2CCACCA9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B1CB3-D320-41BC-AE58-2B43831A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3A434-0293-4512-860D-2BE7DE97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793EA-A250-4078-933D-2BCF4FD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8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73D3-4671-4091-A14A-5DC58CF4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96F3-CC6F-408E-98EC-84287211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F141C-CC4B-4CC7-B39A-0085B1CE2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A453C-2EFF-478D-ACCB-19B22CB65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327C6-037B-4747-B899-A09CC07F4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F3103-432F-43BC-A729-F96FC33A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BB66D-49DA-48C2-BB94-84A2A242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BAFC92-862C-4049-B852-EA5F4805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6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3305-B642-4982-8AE6-48DA8307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F590D-C436-44AE-A901-D79DD7D5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716EB-E88F-4BB1-A754-EC07D371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67DD6-607C-449C-824F-0F41BEB6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A0BE1-FF3D-465E-AD76-B343095C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EEE01-48DC-4D9B-9B1E-04DC20B2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74296-0941-43ED-978B-257B3511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F9D-BDE9-40B7-8D71-748BA028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AD67-0B98-4486-BC3B-C5F9840F5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A7DC-C5D1-4E5D-89C1-04579C3E5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CA090-767C-4DF1-A5F3-77E2A249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B4EF-FBCB-4D90-A221-D8E0DEC2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3BE06-D3BD-4E4F-B1B0-7819AD6C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8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EF24-3FEA-4E49-AC22-8E0A5006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F7D56-6C8C-4CD0-8608-6F9BB60F9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CA16E-99C0-4906-AFD8-D4FF73A7F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7A6A0-8631-4ACD-98BF-4F4C7B35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794AC2-307D-4E2C-AF76-05CFBC54CBD4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15656-1009-49C7-8C71-DB751CA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DBC30-E691-40A7-9092-5F95234D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2103758-59AC-4CDA-A453-4B3F6E118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7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A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65C38-6B1E-402D-9EA4-F602AEF3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E3C49-0B7F-4CAE-9BE9-9C541C2E5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64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bg1"/>
          </a:solidFill>
          <a:latin typeface="Libre Baskerville" panose="02000000000000000000" pitchFamily="2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bg1"/>
          </a:solidFill>
          <a:latin typeface="Libre Franklin" pitchFamily="2" charset="77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Libre Franklin" pitchFamily="2" charset="77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Libre Franklin" pitchFamily="2" charset="77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Libre Franklin" pitchFamily="2" charset="77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Libre Franklin" pitchFamily="2" charset="77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bresnahanp@uncw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outdoor, sky, person, water&#10;&#10;Description automatically generated">
            <a:extLst>
              <a:ext uri="{FF2B5EF4-FFF2-40B4-BE49-F238E27FC236}">
                <a16:creationId xmlns:a16="http://schemas.microsoft.com/office/drawing/2014/main" id="{359D9E91-F5A2-CCB2-48AF-20242DC5FD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5085" r="38"/>
          <a:stretch/>
        </p:blipFill>
        <p:spPr>
          <a:xfrm>
            <a:off x="0" y="0"/>
            <a:ext cx="11633200" cy="10279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3CEB6A-4CA2-0550-271B-17C1D0F973B4}"/>
              </a:ext>
            </a:extLst>
          </p:cNvPr>
          <p:cNvSpPr/>
          <p:nvPr/>
        </p:nvSpPr>
        <p:spPr>
          <a:xfrm>
            <a:off x="10363200" y="3542173"/>
            <a:ext cx="9194800" cy="415402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BBA28-CF19-9E16-269A-D2A59F7E2CAB}"/>
              </a:ext>
            </a:extLst>
          </p:cNvPr>
          <p:cNvSpPr/>
          <p:nvPr/>
        </p:nvSpPr>
        <p:spPr>
          <a:xfrm>
            <a:off x="8216900" y="533577"/>
            <a:ext cx="9194800" cy="173298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4D3A8-AD98-7E91-97FC-71F78C31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15600" y="3797530"/>
            <a:ext cx="7772400" cy="6177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Initial Challenge:</a:t>
            </a:r>
          </a:p>
          <a:p>
            <a:pPr marL="685800" lvl="1" indent="0">
              <a:buNone/>
            </a:pPr>
            <a:r>
              <a:rPr lang="en-US" sz="4000" i="1" dirty="0"/>
              <a:t>Design a ~ $100 open-source, easy-to-reproduce water level sensor for high school science classes and field trips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197A3-C729-6BA4-7D05-052A5E9C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328" y="431977"/>
            <a:ext cx="7447935" cy="1988345"/>
          </a:xfrm>
        </p:spPr>
        <p:txBody>
          <a:bodyPr>
            <a:normAutofit/>
          </a:bodyPr>
          <a:lstStyle/>
          <a:p>
            <a:r>
              <a:rPr lang="en-US" sz="6000" dirty="0"/>
              <a:t>Open Water Level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973241F6-194B-F305-94E8-DA07B19C6128}"/>
              </a:ext>
            </a:extLst>
          </p:cNvPr>
          <p:cNvSpPr txBox="1">
            <a:spLocks/>
          </p:cNvSpPr>
          <p:nvPr/>
        </p:nvSpPr>
        <p:spPr>
          <a:xfrm>
            <a:off x="253410" y="9975287"/>
            <a:ext cx="5893070" cy="2701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257129" rtl="0" eaLnBrk="1" latinLnBrk="0" hangingPunct="1">
              <a:lnSpc>
                <a:spcPts val="1350"/>
              </a:lnSpc>
              <a:spcBef>
                <a:spcPct val="20000"/>
              </a:spcBef>
              <a:buFont typeface="Arial"/>
              <a:buNone/>
              <a:defRPr sz="1500" kern="1200" baseline="0">
                <a:solidFill>
                  <a:srgbClr val="FFFFFF"/>
                </a:solidFill>
                <a:latin typeface="Calibri" charset="0"/>
                <a:ea typeface="+mn-ea"/>
                <a:cs typeface="+mn-cs"/>
              </a:defRPr>
            </a:lvl1pPr>
            <a:lvl2pPr marL="257129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900" kern="1200" baseline="0">
                <a:solidFill>
                  <a:schemeClr val="tx1">
                    <a:tint val="75000"/>
                  </a:schemeClr>
                </a:solidFill>
                <a:latin typeface="Calibri" charset="0"/>
                <a:ea typeface="+mn-ea"/>
                <a:cs typeface="+mn-cs"/>
              </a:defRPr>
            </a:lvl2pPr>
            <a:lvl3pPr marL="514259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844" kern="1200" baseline="0">
                <a:solidFill>
                  <a:schemeClr val="tx1">
                    <a:tint val="75000"/>
                  </a:schemeClr>
                </a:solidFill>
                <a:latin typeface="Calibri" charset="0"/>
                <a:ea typeface="+mn-ea"/>
                <a:cs typeface="+mn-cs"/>
              </a:defRPr>
            </a:lvl3pPr>
            <a:lvl4pPr marL="771386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731" kern="1200" baseline="0">
                <a:solidFill>
                  <a:schemeClr val="tx1">
                    <a:tint val="75000"/>
                  </a:schemeClr>
                </a:solidFill>
                <a:latin typeface="Calibri" charset="0"/>
                <a:ea typeface="+mn-ea"/>
                <a:cs typeface="+mn-cs"/>
              </a:defRPr>
            </a:lvl4pPr>
            <a:lvl5pPr marL="1028514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675" kern="1200" baseline="0">
                <a:solidFill>
                  <a:schemeClr val="tx1">
                    <a:tint val="75000"/>
                  </a:schemeClr>
                </a:solidFill>
                <a:latin typeface="Calibri" charset="0"/>
                <a:ea typeface="+mn-ea"/>
                <a:cs typeface="+mn-cs"/>
              </a:defRPr>
            </a:lvl5pPr>
            <a:lvl6pPr marL="1285642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770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899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027" indent="0" algn="ctr" defTabSz="257129" rtl="0" eaLnBrk="1" latinLnBrk="0" hangingPunct="1">
              <a:spcBef>
                <a:spcPct val="20000"/>
              </a:spcBef>
              <a:buFont typeface="Arial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w Cen MT" panose="020B0602020104020603" pitchFamily="34" charset="77"/>
              </a:rPr>
              <a:t>Photo Credit: Ellen Briggs, UHM</a:t>
            </a:r>
          </a:p>
        </p:txBody>
      </p:sp>
    </p:spTree>
    <p:extLst>
      <p:ext uri="{BB962C8B-B14F-4D97-AF65-F5344CB8AC3E}">
        <p14:creationId xmlns:p14="http://schemas.microsoft.com/office/powerpoint/2010/main" val="355705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electronic engineering, passive circuit component, circuit component, electronic component&#10;&#10;Description automatically generated">
            <a:extLst>
              <a:ext uri="{FF2B5EF4-FFF2-40B4-BE49-F238E27FC236}">
                <a16:creationId xmlns:a16="http://schemas.microsoft.com/office/drawing/2014/main" id="{5CB2F2A7-690E-886B-CC02-87AD3870B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198" y="825501"/>
            <a:ext cx="13480051" cy="9166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9CFF0-1E95-1891-FFA8-3941A0F86353}"/>
              </a:ext>
            </a:extLst>
          </p:cNvPr>
          <p:cNvSpPr/>
          <p:nvPr/>
        </p:nvSpPr>
        <p:spPr>
          <a:xfrm>
            <a:off x="-103448" y="262018"/>
            <a:ext cx="9194800" cy="141040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58127-5A69-26AB-ABA1-C7DA16C58F99}"/>
              </a:ext>
            </a:extLst>
          </p:cNvPr>
          <p:cNvSpPr/>
          <p:nvPr/>
        </p:nvSpPr>
        <p:spPr>
          <a:xfrm>
            <a:off x="-266700" y="4194355"/>
            <a:ext cx="5029200" cy="44416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A2EE1E-8E70-889D-B3AA-B307839E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51" y="152401"/>
            <a:ext cx="17123299" cy="1729785"/>
          </a:xfrm>
        </p:spPr>
        <p:txBody>
          <a:bodyPr>
            <a:normAutofit/>
          </a:bodyPr>
          <a:lstStyle/>
          <a:p>
            <a:r>
              <a:rPr lang="en-US" dirty="0"/>
              <a:t>Open Water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38741BF-B65C-B17D-B650-99D18CCCB79F}"/>
              </a:ext>
            </a:extLst>
          </p:cNvPr>
          <p:cNvSpPr txBox="1">
            <a:spLocks/>
          </p:cNvSpPr>
          <p:nvPr/>
        </p:nvSpPr>
        <p:spPr>
          <a:xfrm>
            <a:off x="87051" y="4377663"/>
            <a:ext cx="4675449" cy="61777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sz="5400" dirty="0"/>
              <a:t>Teaches:</a:t>
            </a:r>
          </a:p>
          <a:p>
            <a:pPr lvl="1">
              <a:buClrTx/>
            </a:pPr>
            <a:r>
              <a:rPr lang="en-US" sz="3200" dirty="0"/>
              <a:t>Basic wiring</a:t>
            </a:r>
          </a:p>
          <a:p>
            <a:pPr lvl="1">
              <a:buClrTx/>
            </a:pPr>
            <a:r>
              <a:rPr lang="en-US" sz="3200" dirty="0"/>
              <a:t>Basic coding</a:t>
            </a:r>
          </a:p>
          <a:p>
            <a:pPr lvl="1">
              <a:buClrTx/>
            </a:pPr>
            <a:r>
              <a:rPr lang="en-US" sz="3200" dirty="0"/>
              <a:t>Soldering</a:t>
            </a:r>
          </a:p>
          <a:p>
            <a:pPr lvl="1">
              <a:buClrTx/>
            </a:pPr>
            <a:r>
              <a:rPr lang="en-US" sz="3200" dirty="0"/>
              <a:t>Water level/tides</a:t>
            </a:r>
          </a:p>
          <a:p>
            <a:pPr lvl="1">
              <a:buClrTx/>
            </a:pPr>
            <a:r>
              <a:rPr lang="en-US" sz="3200" dirty="0"/>
              <a:t>Analog signals</a:t>
            </a:r>
          </a:p>
          <a:p>
            <a:pPr lvl="1">
              <a:buClrTx/>
            </a:pPr>
            <a:r>
              <a:rPr lang="en-US" sz="3200" dirty="0"/>
              <a:t>QA/QC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282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6F1996-8170-572C-454F-08BF5AC1BD32}"/>
              </a:ext>
            </a:extLst>
          </p:cNvPr>
          <p:cNvSpPr/>
          <p:nvPr/>
        </p:nvSpPr>
        <p:spPr>
          <a:xfrm>
            <a:off x="-50800" y="903651"/>
            <a:ext cx="9366250" cy="141040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olar panel attached to a dock&#10;&#10;Description automatically generated with medium confidence">
            <a:extLst>
              <a:ext uri="{FF2B5EF4-FFF2-40B4-BE49-F238E27FC236}">
                <a16:creationId xmlns:a16="http://schemas.microsoft.com/office/drawing/2014/main" id="{DD7A7EA2-D9A4-8DE7-59B0-2FDD1FC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218" y="285460"/>
            <a:ext cx="6287082" cy="6204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FECD25-4EAA-C2DD-5C17-4A167BC5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3" y="304436"/>
            <a:ext cx="10525649" cy="2646937"/>
          </a:xfrm>
        </p:spPr>
        <p:txBody>
          <a:bodyPr>
            <a:noAutofit/>
          </a:bodyPr>
          <a:lstStyle/>
          <a:p>
            <a:r>
              <a:rPr lang="en-US" dirty="0"/>
              <a:t>Proof-of-Concept: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DF9248-905A-1994-349B-C384C3164130}"/>
              </a:ext>
            </a:extLst>
          </p:cNvPr>
          <p:cNvGrpSpPr/>
          <p:nvPr/>
        </p:nvGrpSpPr>
        <p:grpSpPr>
          <a:xfrm>
            <a:off x="94783" y="2275390"/>
            <a:ext cx="11880014" cy="4874890"/>
            <a:chOff x="2057400" y="2882900"/>
            <a:chExt cx="7772400" cy="3189356"/>
          </a:xfrm>
        </p:grpSpPr>
        <p:pic>
          <p:nvPicPr>
            <p:cNvPr id="14" name="Picture 13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B7D165EB-02F0-ECC8-6808-2DFD61BE5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b="55054"/>
            <a:stretch/>
          </p:blipFill>
          <p:spPr>
            <a:xfrm>
              <a:off x="2057400" y="2882900"/>
              <a:ext cx="7772400" cy="26200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14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3894A003-BC3E-0082-D4D3-B1568CC6C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90235"/>
            <a:stretch/>
          </p:blipFill>
          <p:spPr>
            <a:xfrm>
              <a:off x="2057400" y="5502965"/>
              <a:ext cx="7772400" cy="5692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3363DD8-EF60-914E-C232-1D09F09C80C9}"/>
              </a:ext>
            </a:extLst>
          </p:cNvPr>
          <p:cNvSpPr/>
          <p:nvPr/>
        </p:nvSpPr>
        <p:spPr>
          <a:xfrm>
            <a:off x="-237672" y="7388056"/>
            <a:ext cx="17306472" cy="44416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32D7D-5F51-5105-1CFE-5FDCAE3FA093}"/>
              </a:ext>
            </a:extLst>
          </p:cNvPr>
          <p:cNvSpPr txBox="1">
            <a:spLocks/>
          </p:cNvSpPr>
          <p:nvPr/>
        </p:nvSpPr>
        <p:spPr>
          <a:xfrm>
            <a:off x="116079" y="7571364"/>
            <a:ext cx="16720492" cy="61777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sz="4000" dirty="0"/>
              <a:t>Our low-cost sensor has results almost indistinguishable from more expensive, commercial versions</a:t>
            </a:r>
          </a:p>
          <a:p>
            <a:pPr lvl="1">
              <a:buClrTx/>
            </a:pPr>
            <a:r>
              <a:rPr lang="en-US" sz="3200" dirty="0"/>
              <a:t>Error: &lt; 1.5 cm and still improving</a:t>
            </a:r>
          </a:p>
          <a:p>
            <a:pPr lvl="1">
              <a:buClrTx/>
            </a:pPr>
            <a:r>
              <a:rPr lang="en-US" sz="3200" dirty="0"/>
              <a:t>Sufficient for flood detection, tide monitoring, education, etc.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481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ith clear liquid on a table&#10;&#10;Description automatically generated">
            <a:extLst>
              <a:ext uri="{FF2B5EF4-FFF2-40B4-BE49-F238E27FC236}">
                <a16:creationId xmlns:a16="http://schemas.microsoft.com/office/drawing/2014/main" id="{096B44D9-CF0A-AF15-1F18-B0E134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3" r="8514"/>
          <a:stretch/>
        </p:blipFill>
        <p:spPr>
          <a:xfrm rot="5400000">
            <a:off x="10462195" y="1652354"/>
            <a:ext cx="7977210" cy="7039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6F1996-8170-572C-454F-08BF5AC1BD32}"/>
              </a:ext>
            </a:extLst>
          </p:cNvPr>
          <p:cNvSpPr/>
          <p:nvPr/>
        </p:nvSpPr>
        <p:spPr>
          <a:xfrm>
            <a:off x="-50800" y="459151"/>
            <a:ext cx="9366250" cy="141040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ECD25-4EAA-C2DD-5C17-4A167BC5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3" y="-125316"/>
            <a:ext cx="10525649" cy="2646937"/>
          </a:xfrm>
        </p:spPr>
        <p:txBody>
          <a:bodyPr>
            <a:noAutofit/>
          </a:bodyPr>
          <a:lstStyle/>
          <a:p>
            <a:r>
              <a:rPr lang="en-US" dirty="0"/>
              <a:t>Ongoing Research: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63DD8-EF60-914E-C232-1D09F09C80C9}"/>
              </a:ext>
            </a:extLst>
          </p:cNvPr>
          <p:cNvSpPr/>
          <p:nvPr/>
        </p:nvSpPr>
        <p:spPr>
          <a:xfrm>
            <a:off x="-402821" y="2468768"/>
            <a:ext cx="11731172" cy="536713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32D7D-5F51-5105-1CFE-5FDCAE3FA093}"/>
              </a:ext>
            </a:extLst>
          </p:cNvPr>
          <p:cNvSpPr txBox="1">
            <a:spLocks/>
          </p:cNvSpPr>
          <p:nvPr/>
        </p:nvSpPr>
        <p:spPr>
          <a:xfrm>
            <a:off x="-402821" y="2723390"/>
            <a:ext cx="11333966" cy="61777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bg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</a:pPr>
            <a:r>
              <a:rPr lang="en-US" sz="3200" dirty="0"/>
              <a:t>3D printing custom components (easy to reproduce/fabricate)</a:t>
            </a:r>
          </a:p>
          <a:p>
            <a:pPr lvl="1">
              <a:buClrTx/>
            </a:pPr>
            <a:r>
              <a:rPr lang="en-US" sz="3200" dirty="0"/>
              <a:t>Adding cellular connectivity, </a:t>
            </a:r>
            <a:r>
              <a:rPr lang="en-US" sz="3200" dirty="0" err="1"/>
              <a:t>CORMP.org</a:t>
            </a:r>
            <a:r>
              <a:rPr lang="en-US" sz="3200" dirty="0"/>
              <a:t> for data visualization/management</a:t>
            </a:r>
          </a:p>
          <a:p>
            <a:pPr lvl="1">
              <a:buClrTx/>
            </a:pPr>
            <a:r>
              <a:rPr lang="en-US" sz="3200" dirty="0"/>
              <a:t>Two sensors to be deployed on Smith Creek imminently</a:t>
            </a:r>
          </a:p>
          <a:p>
            <a:pPr lvl="1">
              <a:buClrTx/>
            </a:pPr>
            <a:r>
              <a:rPr lang="en-US" sz="3200" dirty="0"/>
              <a:t>With Principal Investigators Monica Rother and Andrea Hawkes, student Kendra Devereux</a:t>
            </a:r>
          </a:p>
          <a:p>
            <a:pPr lvl="1">
              <a:buClrTx/>
            </a:pPr>
            <a:r>
              <a:rPr lang="en-US" sz="3200" dirty="0"/>
              <a:t>Examine inundation and saltwater intrusion upstream of Cape Fear River/dredging</a:t>
            </a:r>
          </a:p>
        </p:txBody>
      </p:sp>
    </p:spTree>
    <p:extLst>
      <p:ext uri="{BB962C8B-B14F-4D97-AF65-F5344CB8AC3E}">
        <p14:creationId xmlns:p14="http://schemas.microsoft.com/office/powerpoint/2010/main" val="69862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577E-0A40-7E67-122E-98D688C0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get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9553-6F11-26EE-9E0D-630556B6F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(IMPORTANT! We do not yet have a designated volunteer program. We appreciate any interest, but any volunteer would be a bit of a guinea pig.)</a:t>
            </a:r>
          </a:p>
          <a:p>
            <a:r>
              <a:rPr lang="en-US" dirty="0"/>
              <a:t>With ~ $300 and legal, safe access to a fixed dock structure to which you could mount a sensor, we could explore the potential of collaborating on the deployment of the cell-enabled, real-time device</a:t>
            </a:r>
          </a:p>
          <a:p>
            <a:r>
              <a:rPr lang="en-US" dirty="0"/>
              <a:t>Write to </a:t>
            </a:r>
            <a:r>
              <a:rPr lang="en-US" dirty="0">
                <a:hlinkClick r:id="rId2"/>
              </a:rPr>
              <a:t>bresnahanp@uncw.edu</a:t>
            </a:r>
            <a:r>
              <a:rPr lang="en-US" dirty="0"/>
              <a:t>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2662084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</TotalTime>
  <Words>244</Words>
  <Application>Microsoft Macintosh PowerPoint</Application>
  <PresentationFormat>Custom</PresentationFormat>
  <Paragraphs>28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Libre Franklin</vt:lpstr>
      <vt:lpstr>Tw Cen MT</vt:lpstr>
      <vt:lpstr>Libre Baskerville</vt:lpstr>
      <vt:lpstr>Rockwell</vt:lpstr>
      <vt:lpstr>Arial</vt:lpstr>
      <vt:lpstr>1_Office Theme</vt:lpstr>
      <vt:lpstr>Open Water Level</vt:lpstr>
      <vt:lpstr>Open Water Level</vt:lpstr>
      <vt:lpstr>Proof-of-Concept:</vt:lpstr>
      <vt:lpstr>Ongoing Research:</vt:lpstr>
      <vt:lpstr>Want to get involved?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Bresnahan, Philip  J.</cp:lastModifiedBy>
  <cp:revision>72</cp:revision>
  <dcterms:modified xsi:type="dcterms:W3CDTF">2023-11-30T15:47:49Z</dcterms:modified>
</cp:coreProperties>
</file>